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pptx" ContentType="application/vnd.openxmlformats-officedocument.presentationml.presentation"/>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1" r:id="rId2"/>
    <p:sldId id="256" r:id="rId3"/>
    <p:sldId id="257" r:id="rId4"/>
    <p:sldId id="258" r:id="rId5"/>
    <p:sldId id="259" r:id="rId6"/>
    <p:sldId id="260" r:id="rId7"/>
    <p:sldId id="261" r:id="rId8"/>
    <p:sldId id="262" r:id="rId9"/>
    <p:sldId id="264" r:id="rId10"/>
    <p:sldId id="263"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300"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303" r:id="rId4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6" autoAdjust="0"/>
    <p:restoredTop sz="94660"/>
  </p:normalViewPr>
  <p:slideViewPr>
    <p:cSldViewPr>
      <p:cViewPr varScale="1">
        <p:scale>
          <a:sx n="47" d="100"/>
          <a:sy n="47" d="100"/>
        </p:scale>
        <p:origin x="-116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B0EC6E69-AED7-4EC8-A761-A98C78322A72}" type="datetimeFigureOut">
              <a:rPr lang="tr-TR" smtClean="0"/>
              <a:t>05.05.2011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1725077534"/>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0EC6E69-AED7-4EC8-A761-A98C78322A72}" type="datetimeFigureOut">
              <a:rPr lang="tr-TR" smtClean="0"/>
              <a:t>05.05.2011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4102457785"/>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0EC6E69-AED7-4EC8-A761-A98C78322A72}" type="datetimeFigureOut">
              <a:rPr lang="tr-TR" smtClean="0"/>
              <a:t>05.05.2011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347928746"/>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0EC6E69-AED7-4EC8-A761-A98C78322A72}" type="datetimeFigureOut">
              <a:rPr lang="tr-TR" smtClean="0"/>
              <a:t>05.05.2011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3931422466"/>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B0EC6E69-AED7-4EC8-A761-A98C78322A72}" type="datetimeFigureOut">
              <a:rPr lang="tr-TR" smtClean="0"/>
              <a:t>05.05.2011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3079913555"/>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B0EC6E69-AED7-4EC8-A761-A98C78322A72}" type="datetimeFigureOut">
              <a:rPr lang="tr-TR" smtClean="0"/>
              <a:t>05.05.2011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1985692746"/>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B0EC6E69-AED7-4EC8-A761-A98C78322A72}" type="datetimeFigureOut">
              <a:rPr lang="tr-TR" smtClean="0"/>
              <a:t>05.05.2011</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3067120223"/>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B0EC6E69-AED7-4EC8-A761-A98C78322A72}" type="datetimeFigureOut">
              <a:rPr lang="tr-TR" smtClean="0"/>
              <a:t>05.05.2011</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2551437324"/>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B0EC6E69-AED7-4EC8-A761-A98C78322A72}" type="datetimeFigureOut">
              <a:rPr lang="tr-TR" smtClean="0"/>
              <a:t>05.05.2011</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4184191017"/>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B0EC6E69-AED7-4EC8-A761-A98C78322A72}" type="datetimeFigureOut">
              <a:rPr lang="tr-TR" smtClean="0"/>
              <a:t>05.05.2011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2197795383"/>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B0EC6E69-AED7-4EC8-A761-A98C78322A72}" type="datetimeFigureOut">
              <a:rPr lang="tr-TR" smtClean="0"/>
              <a:t>05.05.2011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37ED51E9-F819-4EAB-94AE-506144E0031A}" type="slidenum">
              <a:rPr lang="tr-TR" smtClean="0"/>
              <a:t>‹#›</a:t>
            </a:fld>
            <a:endParaRPr lang="tr-TR"/>
          </a:p>
        </p:txBody>
      </p:sp>
    </p:spTree>
    <p:extLst>
      <p:ext uri="{BB962C8B-B14F-4D97-AF65-F5344CB8AC3E}">
        <p14:creationId xmlns:p14="http://schemas.microsoft.com/office/powerpoint/2010/main" val="1070024524"/>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EC6E69-AED7-4EC8-A761-A98C78322A72}" type="datetimeFigureOut">
              <a:rPr lang="tr-TR" smtClean="0"/>
              <a:t>05.05.2011</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ED51E9-F819-4EAB-94AE-506144E0031A}" type="slidenum">
              <a:rPr lang="tr-TR" smtClean="0"/>
              <a:t>‹#›</a:t>
            </a:fld>
            <a:endParaRPr lang="tr-TR"/>
          </a:p>
        </p:txBody>
      </p:sp>
    </p:spTree>
    <p:extLst>
      <p:ext uri="{BB962C8B-B14F-4D97-AF65-F5344CB8AC3E}">
        <p14:creationId xmlns:p14="http://schemas.microsoft.com/office/powerpoint/2010/main" val="33762661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PowerPoint_Sunusu9.pptx"/><Relationship Id="rId2" Type="http://schemas.openxmlformats.org/officeDocument/2006/relationships/slideLayout" Target="../slideLayouts/slideLayout1.xml"/><Relationship Id="rId1" Type="http://schemas.openxmlformats.org/officeDocument/2006/relationships/vmlDrawing" Target="../drawings/vmlDrawing9.vml"/><Relationship Id="rId4" Type="http://schemas.openxmlformats.org/officeDocument/2006/relationships/image" Target="../media/image1.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PowerPoint_Sunusu10.pptx"/><Relationship Id="rId2" Type="http://schemas.openxmlformats.org/officeDocument/2006/relationships/slideLayout" Target="../slideLayouts/slideLayout1.xml"/><Relationship Id="rId1" Type="http://schemas.openxmlformats.org/officeDocument/2006/relationships/vmlDrawing" Target="../drawings/vmlDrawing10.vml"/><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PowerPoint_Sunusu11.pptx"/><Relationship Id="rId2" Type="http://schemas.openxmlformats.org/officeDocument/2006/relationships/slideLayout" Target="../slideLayouts/slideLayout1.xml"/><Relationship Id="rId1" Type="http://schemas.openxmlformats.org/officeDocument/2006/relationships/vmlDrawing" Target="../drawings/vmlDrawing11.vml"/><Relationship Id="rId4" Type="http://schemas.openxmlformats.org/officeDocument/2006/relationships/image" Target="../media/image1.emf"/></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PowerPoint_Sunusu12.pptx"/><Relationship Id="rId2" Type="http://schemas.openxmlformats.org/officeDocument/2006/relationships/slideLayout" Target="../slideLayouts/slideLayout1.xml"/><Relationship Id="rId1" Type="http://schemas.openxmlformats.org/officeDocument/2006/relationships/vmlDrawing" Target="../drawings/vmlDrawing12.vml"/><Relationship Id="rId4" Type="http://schemas.openxmlformats.org/officeDocument/2006/relationships/image" Target="../media/image1.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PowerPoint_Sunusu13.pptx"/><Relationship Id="rId2" Type="http://schemas.openxmlformats.org/officeDocument/2006/relationships/slideLayout" Target="../slideLayouts/slideLayout1.xml"/><Relationship Id="rId1" Type="http://schemas.openxmlformats.org/officeDocument/2006/relationships/vmlDrawing" Target="../drawings/vmlDrawing13.vml"/><Relationship Id="rId4" Type="http://schemas.openxmlformats.org/officeDocument/2006/relationships/image" Target="../media/image1.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PowerPoint_Sunusu14.pptx"/><Relationship Id="rId2" Type="http://schemas.openxmlformats.org/officeDocument/2006/relationships/slideLayout" Target="../slideLayouts/slideLayout1.xml"/><Relationship Id="rId1" Type="http://schemas.openxmlformats.org/officeDocument/2006/relationships/vmlDrawing" Target="../drawings/vmlDrawing14.vml"/><Relationship Id="rId4" Type="http://schemas.openxmlformats.org/officeDocument/2006/relationships/image" Target="../media/image1.emf"/></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PowerPoint_Sunusu15.pptx"/><Relationship Id="rId2" Type="http://schemas.openxmlformats.org/officeDocument/2006/relationships/slideLayout" Target="../slideLayouts/slideLayout1.xml"/><Relationship Id="rId1" Type="http://schemas.openxmlformats.org/officeDocument/2006/relationships/vmlDrawing" Target="../drawings/vmlDrawing15.vml"/><Relationship Id="rId4" Type="http://schemas.openxmlformats.org/officeDocument/2006/relationships/image" Target="../media/image1.emf"/></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PowerPoint_Sunusu16.pptx"/><Relationship Id="rId2" Type="http://schemas.openxmlformats.org/officeDocument/2006/relationships/slideLayout" Target="../slideLayouts/slideLayout1.xml"/><Relationship Id="rId1" Type="http://schemas.openxmlformats.org/officeDocument/2006/relationships/vmlDrawing" Target="../drawings/vmlDrawing16.vml"/><Relationship Id="rId4" Type="http://schemas.openxmlformats.org/officeDocument/2006/relationships/image" Target="../media/image1.emf"/></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PowerPoint_Sunusu17.pptx"/><Relationship Id="rId2" Type="http://schemas.openxmlformats.org/officeDocument/2006/relationships/slideLayout" Target="../slideLayouts/slideLayout1.xml"/><Relationship Id="rId1" Type="http://schemas.openxmlformats.org/officeDocument/2006/relationships/vmlDrawing" Target="../drawings/vmlDrawing17.vml"/><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PowerPoint_Sunusu18.pptx"/><Relationship Id="rId2" Type="http://schemas.openxmlformats.org/officeDocument/2006/relationships/slideLayout" Target="../slideLayouts/slideLayout1.xml"/><Relationship Id="rId1" Type="http://schemas.openxmlformats.org/officeDocument/2006/relationships/vmlDrawing" Target="../drawings/vmlDrawing18.vml"/><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PowerPoint_Sunusu1.pptx"/><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PowerPoint_Sunusu19.pptx"/><Relationship Id="rId2" Type="http://schemas.openxmlformats.org/officeDocument/2006/relationships/slideLayout" Target="../slideLayouts/slideLayout1.xml"/><Relationship Id="rId1" Type="http://schemas.openxmlformats.org/officeDocument/2006/relationships/vmlDrawing" Target="../drawings/vmlDrawing19.vml"/><Relationship Id="rId4" Type="http://schemas.openxmlformats.org/officeDocument/2006/relationships/image" Target="../media/image1.emf"/></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PowerPoint_Sunusu20.pptx"/><Relationship Id="rId2" Type="http://schemas.openxmlformats.org/officeDocument/2006/relationships/slideLayout" Target="../slideLayouts/slideLayout1.xml"/><Relationship Id="rId1" Type="http://schemas.openxmlformats.org/officeDocument/2006/relationships/vmlDrawing" Target="../drawings/vmlDrawing20.vml"/><Relationship Id="rId4" Type="http://schemas.openxmlformats.org/officeDocument/2006/relationships/image" Target="../media/image1.emf"/></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PowerPoint_Sunusu21.pptx"/><Relationship Id="rId2" Type="http://schemas.openxmlformats.org/officeDocument/2006/relationships/slideLayout" Target="../slideLayouts/slideLayout1.xml"/><Relationship Id="rId1" Type="http://schemas.openxmlformats.org/officeDocument/2006/relationships/vmlDrawing" Target="../drawings/vmlDrawing21.vml"/><Relationship Id="rId4" Type="http://schemas.openxmlformats.org/officeDocument/2006/relationships/image" Target="../media/image1.emf"/></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PowerPoint_Sunusu22.pptx"/><Relationship Id="rId2" Type="http://schemas.openxmlformats.org/officeDocument/2006/relationships/slideLayout" Target="../slideLayouts/slideLayout1.xml"/><Relationship Id="rId1" Type="http://schemas.openxmlformats.org/officeDocument/2006/relationships/vmlDrawing" Target="../drawings/vmlDrawing22.vml"/><Relationship Id="rId4" Type="http://schemas.openxmlformats.org/officeDocument/2006/relationships/image" Target="../media/image1.emf"/></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PowerPoint_Sunusu23.pptx"/><Relationship Id="rId2" Type="http://schemas.openxmlformats.org/officeDocument/2006/relationships/slideLayout" Target="../slideLayouts/slideLayout1.xml"/><Relationship Id="rId1" Type="http://schemas.openxmlformats.org/officeDocument/2006/relationships/vmlDrawing" Target="../drawings/vmlDrawing23.vml"/><Relationship Id="rId4" Type="http://schemas.openxmlformats.org/officeDocument/2006/relationships/image" Target="../media/image1.emf"/></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PowerPoint_Sunusu24.pptx"/><Relationship Id="rId2" Type="http://schemas.openxmlformats.org/officeDocument/2006/relationships/slideLayout" Target="../slideLayouts/slideLayout1.xml"/><Relationship Id="rId1" Type="http://schemas.openxmlformats.org/officeDocument/2006/relationships/vmlDrawing" Target="../drawings/vmlDrawing24.vml"/><Relationship Id="rId4" Type="http://schemas.openxmlformats.org/officeDocument/2006/relationships/image" Target="../media/image1.emf"/></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PowerPoint_Sunusu25.pptx"/><Relationship Id="rId2" Type="http://schemas.openxmlformats.org/officeDocument/2006/relationships/slideLayout" Target="../slideLayouts/slideLayout1.xml"/><Relationship Id="rId1" Type="http://schemas.openxmlformats.org/officeDocument/2006/relationships/vmlDrawing" Target="../drawings/vmlDrawing25.vml"/><Relationship Id="rId4" Type="http://schemas.openxmlformats.org/officeDocument/2006/relationships/image" Target="../media/image1.emf"/></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PowerPoint_Sunusu26.pptx"/><Relationship Id="rId2" Type="http://schemas.openxmlformats.org/officeDocument/2006/relationships/slideLayout" Target="../slideLayouts/slideLayout1.xml"/><Relationship Id="rId1" Type="http://schemas.openxmlformats.org/officeDocument/2006/relationships/vmlDrawing" Target="../drawings/vmlDrawing26.vml"/><Relationship Id="rId4" Type="http://schemas.openxmlformats.org/officeDocument/2006/relationships/image" Target="../media/image1.emf"/></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PowerPoint_Sunusu27.pptx"/><Relationship Id="rId2" Type="http://schemas.openxmlformats.org/officeDocument/2006/relationships/slideLayout" Target="../slideLayouts/slideLayout1.xml"/><Relationship Id="rId1" Type="http://schemas.openxmlformats.org/officeDocument/2006/relationships/vmlDrawing" Target="../drawings/vmlDrawing27.vml"/><Relationship Id="rId4" Type="http://schemas.openxmlformats.org/officeDocument/2006/relationships/image" Target="../media/image1.emf"/></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PowerPoint_Sunusu28.pptx"/><Relationship Id="rId2" Type="http://schemas.openxmlformats.org/officeDocument/2006/relationships/slideLayout" Target="../slideLayouts/slideLayout1.xml"/><Relationship Id="rId1" Type="http://schemas.openxmlformats.org/officeDocument/2006/relationships/vmlDrawing" Target="../drawings/vmlDrawing28.v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PowerPoint_Sunusu2.pptx"/><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1.emf"/></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PowerPoint_Sunusu29.pptx"/><Relationship Id="rId2" Type="http://schemas.openxmlformats.org/officeDocument/2006/relationships/slideLayout" Target="../slideLayouts/slideLayout1.xml"/><Relationship Id="rId1" Type="http://schemas.openxmlformats.org/officeDocument/2006/relationships/vmlDrawing" Target="../drawings/vmlDrawing29.vml"/><Relationship Id="rId4" Type="http://schemas.openxmlformats.org/officeDocument/2006/relationships/image" Target="../media/image1.emf"/></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PowerPoint_Sunusu30.pptx"/><Relationship Id="rId2" Type="http://schemas.openxmlformats.org/officeDocument/2006/relationships/slideLayout" Target="../slideLayouts/slideLayout1.xml"/><Relationship Id="rId1" Type="http://schemas.openxmlformats.org/officeDocument/2006/relationships/vmlDrawing" Target="../drawings/vmlDrawing30.vml"/><Relationship Id="rId4" Type="http://schemas.openxmlformats.org/officeDocument/2006/relationships/image" Target="../media/image1.emf"/></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PowerPoint_Sunusu31.pptx"/><Relationship Id="rId2" Type="http://schemas.openxmlformats.org/officeDocument/2006/relationships/slideLayout" Target="../slideLayouts/slideLayout1.xml"/><Relationship Id="rId1" Type="http://schemas.openxmlformats.org/officeDocument/2006/relationships/vmlDrawing" Target="../drawings/vmlDrawing31.vml"/><Relationship Id="rId4" Type="http://schemas.openxmlformats.org/officeDocument/2006/relationships/image" Target="../media/image1.emf"/></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PowerPoint_Sunusu32.pptx"/><Relationship Id="rId2" Type="http://schemas.openxmlformats.org/officeDocument/2006/relationships/slideLayout" Target="../slideLayouts/slideLayout1.xml"/><Relationship Id="rId1" Type="http://schemas.openxmlformats.org/officeDocument/2006/relationships/vmlDrawing" Target="../drawings/vmlDrawing32.vml"/><Relationship Id="rId4" Type="http://schemas.openxmlformats.org/officeDocument/2006/relationships/image" Target="../media/image1.emf"/></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PowerPoint_Sunusu33.pptx"/><Relationship Id="rId2" Type="http://schemas.openxmlformats.org/officeDocument/2006/relationships/slideLayout" Target="../slideLayouts/slideLayout1.xml"/><Relationship Id="rId1" Type="http://schemas.openxmlformats.org/officeDocument/2006/relationships/vmlDrawing" Target="../drawings/vmlDrawing33.vml"/><Relationship Id="rId4" Type="http://schemas.openxmlformats.org/officeDocument/2006/relationships/image" Target="../media/image1.emf"/></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PowerPoint_Sunusu34.pptx"/><Relationship Id="rId2" Type="http://schemas.openxmlformats.org/officeDocument/2006/relationships/slideLayout" Target="../slideLayouts/slideLayout1.xml"/><Relationship Id="rId1" Type="http://schemas.openxmlformats.org/officeDocument/2006/relationships/vmlDrawing" Target="../drawings/vmlDrawing34.vml"/><Relationship Id="rId4" Type="http://schemas.openxmlformats.org/officeDocument/2006/relationships/image" Target="../media/image1.emf"/></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PowerPoint_Sunusu35.pptx"/><Relationship Id="rId2" Type="http://schemas.openxmlformats.org/officeDocument/2006/relationships/slideLayout" Target="../slideLayouts/slideLayout1.xml"/><Relationship Id="rId1" Type="http://schemas.openxmlformats.org/officeDocument/2006/relationships/vmlDrawing" Target="../drawings/vmlDrawing35.vml"/><Relationship Id="rId4" Type="http://schemas.openxmlformats.org/officeDocument/2006/relationships/image" Target="../media/image1.emf"/></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PowerPoint_Sunusu36.pptx"/><Relationship Id="rId2" Type="http://schemas.openxmlformats.org/officeDocument/2006/relationships/slideLayout" Target="../slideLayouts/slideLayout1.xml"/><Relationship Id="rId1" Type="http://schemas.openxmlformats.org/officeDocument/2006/relationships/vmlDrawing" Target="../drawings/vmlDrawing36.vml"/><Relationship Id="rId4" Type="http://schemas.openxmlformats.org/officeDocument/2006/relationships/image" Target="../media/image1.emf"/></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PowerPoint_Sunusu37.pptx"/><Relationship Id="rId2" Type="http://schemas.openxmlformats.org/officeDocument/2006/relationships/slideLayout" Target="../slideLayouts/slideLayout1.xml"/><Relationship Id="rId1" Type="http://schemas.openxmlformats.org/officeDocument/2006/relationships/vmlDrawing" Target="../drawings/vmlDrawing37.vml"/><Relationship Id="rId4" Type="http://schemas.openxmlformats.org/officeDocument/2006/relationships/image" Target="../media/image1.emf"/></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PowerPoint_Sunusu38.pptx"/><Relationship Id="rId2" Type="http://schemas.openxmlformats.org/officeDocument/2006/relationships/slideLayout" Target="../slideLayouts/slideLayout1.xml"/><Relationship Id="rId1" Type="http://schemas.openxmlformats.org/officeDocument/2006/relationships/vmlDrawing" Target="../drawings/vmlDrawing38.v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PowerPoint_Sunusu3.pptx"/><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1.emf"/></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PowerPoint_Sunusu39.pptx"/><Relationship Id="rId2" Type="http://schemas.openxmlformats.org/officeDocument/2006/relationships/slideLayout" Target="../slideLayouts/slideLayout1.xml"/><Relationship Id="rId1" Type="http://schemas.openxmlformats.org/officeDocument/2006/relationships/vmlDrawing" Target="../drawings/vmlDrawing39.v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PowerPoint_Sunusu4.pptx"/><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PowerPoint_Sunusu5.pptx"/><Relationship Id="rId2" Type="http://schemas.openxmlformats.org/officeDocument/2006/relationships/slideLayout" Target="../slideLayouts/slideLayout1.xml"/><Relationship Id="rId1" Type="http://schemas.openxmlformats.org/officeDocument/2006/relationships/vmlDrawing" Target="../drawings/vmlDrawing5.v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PowerPoint_Sunusu6.pptx"/><Relationship Id="rId2" Type="http://schemas.openxmlformats.org/officeDocument/2006/relationships/slideLayout" Target="../slideLayouts/slideLayout1.xml"/><Relationship Id="rId1" Type="http://schemas.openxmlformats.org/officeDocument/2006/relationships/vmlDrawing" Target="../drawings/vmlDrawing6.v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PowerPoint_Sunusu7.pptx"/><Relationship Id="rId2" Type="http://schemas.openxmlformats.org/officeDocument/2006/relationships/slideLayout" Target="../slideLayouts/slideLayout1.xml"/><Relationship Id="rId1" Type="http://schemas.openxmlformats.org/officeDocument/2006/relationships/vmlDrawing" Target="../drawings/vmlDrawing7.v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PowerPoint_Sunusu8.pptx"/><Relationship Id="rId2" Type="http://schemas.openxmlformats.org/officeDocument/2006/relationships/slideLayout" Target="../slideLayouts/slideLayout1.xml"/><Relationship Id="rId1" Type="http://schemas.openxmlformats.org/officeDocument/2006/relationships/vmlDrawing" Target="../drawings/vmlDrawing8.vml"/><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0"/>
            <a:ext cx="9144000" cy="76470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tr-TR">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Dikdörtgen 4"/>
          <p:cNvSpPr/>
          <p:nvPr/>
        </p:nvSpPr>
        <p:spPr>
          <a:xfrm>
            <a:off x="2267744" y="0"/>
            <a:ext cx="3672408" cy="923330"/>
          </a:xfrm>
          <a:prstGeom prst="rect">
            <a:avLst/>
          </a:prstGeom>
          <a:noFill/>
        </p:spPr>
        <p:txBody>
          <a:bodyPr wrap="square" lIns="91440" tIns="45720" rIns="91440" bIns="45720">
            <a:spAutoFit/>
          </a:bodyPr>
          <a:lstStyle/>
          <a:p>
            <a:pPr algn="ctr"/>
            <a:r>
              <a:rPr lang="tr-TR"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HAZIRLAYAN</a:t>
            </a:r>
            <a:endParaRPr lang="tr-TR"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Dikdörtgen 5"/>
          <p:cNvSpPr/>
          <p:nvPr/>
        </p:nvSpPr>
        <p:spPr>
          <a:xfrm>
            <a:off x="0" y="764704"/>
            <a:ext cx="9144000" cy="79208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tr-TR"/>
          </a:p>
        </p:txBody>
      </p:sp>
      <p:sp>
        <p:nvSpPr>
          <p:cNvPr id="7" name="Dikdörtgen 6"/>
          <p:cNvSpPr/>
          <p:nvPr/>
        </p:nvSpPr>
        <p:spPr>
          <a:xfrm>
            <a:off x="1259632" y="699083"/>
            <a:ext cx="6201186" cy="923330"/>
          </a:xfrm>
          <a:prstGeom prst="rect">
            <a:avLst/>
          </a:prstGeom>
          <a:noFill/>
        </p:spPr>
        <p:txBody>
          <a:bodyPr wrap="none" lIns="91440" tIns="45720" rIns="91440" bIns="45720">
            <a:spAutoFit/>
          </a:bodyPr>
          <a:lstStyle/>
          <a:p>
            <a:pPr algn="ctr"/>
            <a:r>
              <a:rPr lang="tr-TR"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Gökhan s. </a:t>
            </a:r>
            <a:r>
              <a:rPr lang="tr-TR"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karataş</a:t>
            </a:r>
            <a:endParaRPr lang="tr-TR"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9" name="Dikdörtgen 8"/>
          <p:cNvSpPr/>
          <p:nvPr/>
        </p:nvSpPr>
        <p:spPr>
          <a:xfrm>
            <a:off x="0" y="2132856"/>
            <a:ext cx="9144000" cy="864096"/>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tr-TR"/>
          </a:p>
        </p:txBody>
      </p:sp>
      <p:sp>
        <p:nvSpPr>
          <p:cNvPr id="10" name="Dikdörtgen 9"/>
          <p:cNvSpPr/>
          <p:nvPr/>
        </p:nvSpPr>
        <p:spPr>
          <a:xfrm>
            <a:off x="1897854" y="2132856"/>
            <a:ext cx="4924746" cy="923330"/>
          </a:xfrm>
          <a:prstGeom prst="rect">
            <a:avLst/>
          </a:prstGeom>
          <a:noFill/>
        </p:spPr>
        <p:txBody>
          <a:bodyPr wrap="none" lIns="91440" tIns="45720" rIns="91440" bIns="45720">
            <a:spAutoFit/>
          </a:bodyPr>
          <a:lstStyle/>
          <a:p>
            <a:pPr algn="ctr"/>
            <a:r>
              <a:rPr lang="tr-TR"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SINIF - NUMARA</a:t>
            </a:r>
            <a:endParaRPr lang="tr-TR"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1" name="Dikdörtgen 10"/>
          <p:cNvSpPr/>
          <p:nvPr/>
        </p:nvSpPr>
        <p:spPr>
          <a:xfrm>
            <a:off x="-60854" y="3056186"/>
            <a:ext cx="9144000" cy="792088"/>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tr-TR"/>
          </a:p>
        </p:txBody>
      </p:sp>
      <p:sp>
        <p:nvSpPr>
          <p:cNvPr id="12" name="Dikdörtgen 11"/>
          <p:cNvSpPr/>
          <p:nvPr/>
        </p:nvSpPr>
        <p:spPr>
          <a:xfrm>
            <a:off x="3006510" y="2967335"/>
            <a:ext cx="3130986"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7/C - 2310</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3" name="Dikdörtgen 12"/>
          <p:cNvSpPr/>
          <p:nvPr/>
        </p:nvSpPr>
        <p:spPr>
          <a:xfrm>
            <a:off x="-42910" y="4509120"/>
            <a:ext cx="9156925" cy="72008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4" name="Dikdörtgen 13"/>
          <p:cNvSpPr/>
          <p:nvPr/>
        </p:nvSpPr>
        <p:spPr>
          <a:xfrm>
            <a:off x="0" y="5229200"/>
            <a:ext cx="9144000" cy="792088"/>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15" name="Dikdörtgen 14"/>
          <p:cNvSpPr/>
          <p:nvPr/>
        </p:nvSpPr>
        <p:spPr>
          <a:xfrm>
            <a:off x="805106" y="4407495"/>
            <a:ext cx="7533794" cy="92333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5400" b="1" dirty="0" smtClean="0">
                <a:ln w="50800"/>
                <a:solidFill>
                  <a:schemeClr val="bg1">
                    <a:shade val="50000"/>
                  </a:schemeClr>
                </a:solidFill>
              </a:rPr>
              <a:t>DERS – DERS ÖĞRETMENİ</a:t>
            </a:r>
            <a:endParaRPr lang="tr-TR" sz="5400" b="1" cap="none" spc="0" dirty="0">
              <a:ln w="50800"/>
              <a:solidFill>
                <a:schemeClr val="bg1">
                  <a:shade val="50000"/>
                </a:schemeClr>
              </a:solidFill>
              <a:effectLst/>
            </a:endParaRPr>
          </a:p>
        </p:txBody>
      </p:sp>
      <p:sp>
        <p:nvSpPr>
          <p:cNvPr id="16" name="Dikdörtgen 15"/>
          <p:cNvSpPr/>
          <p:nvPr/>
        </p:nvSpPr>
        <p:spPr>
          <a:xfrm>
            <a:off x="720806" y="5177785"/>
            <a:ext cx="7880363"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MATEMATİK – YASİN KIRAT</a:t>
            </a:r>
            <a:endParaRPr lang="tr-TR"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val="2990684899"/>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2902188996"/>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9231"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b="1" dirty="0" smtClean="0">
                <a:solidFill>
                  <a:srgbClr val="FF0000"/>
                </a:solidFill>
              </a:rPr>
              <a:t>MUSTAFA KEMAL </a:t>
            </a:r>
            <a:r>
              <a:rPr lang="tr-TR" sz="2800" b="1" dirty="0">
                <a:solidFill>
                  <a:srgbClr val="FF0000"/>
                </a:solidFill>
              </a:rPr>
              <a:t>ATATÜRK'ÜN TÜRKÇEMİZE </a:t>
            </a:r>
            <a:r>
              <a:rPr lang="tr-TR" sz="2800" b="1" dirty="0" smtClean="0">
                <a:solidFill>
                  <a:srgbClr val="FF0000"/>
                </a:solidFill>
              </a:rPr>
              <a:t>KAZANDIRDIĞI MATEMATİKSEL </a:t>
            </a:r>
            <a:r>
              <a:rPr lang="tr-TR" sz="2800" b="1" dirty="0">
                <a:solidFill>
                  <a:srgbClr val="FF0000"/>
                </a:solidFill>
              </a:rPr>
              <a:t>TERİMLER</a:t>
            </a:r>
            <a:r>
              <a:rPr lang="tr-TR" sz="2800" dirty="0">
                <a:solidFill>
                  <a:srgbClr val="FF0000"/>
                </a:solidFill>
              </a:rPr>
              <a:t/>
            </a:r>
            <a:br>
              <a:rPr lang="tr-TR" sz="2800" dirty="0">
                <a:solidFill>
                  <a:srgbClr val="FF0000"/>
                </a:solidFill>
              </a:rPr>
            </a:br>
            <a:endParaRPr lang="tr-TR" sz="2800" dirty="0">
              <a:solidFill>
                <a:srgbClr val="FF000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1990623610"/>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035650595"/>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12304"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err="1" smtClean="0">
                <a:solidFill>
                  <a:srgbClr val="00B0F0"/>
                </a:solidFill>
              </a:rPr>
              <a:t>Maksumunaleyh</a:t>
            </a:r>
            <a:r>
              <a:rPr lang="tr-TR" sz="2800" dirty="0">
                <a:solidFill>
                  <a:srgbClr val="00B0F0"/>
                </a:solidFill>
              </a:rPr>
              <a:t> </a:t>
            </a:r>
            <a:r>
              <a:rPr lang="tr-TR" sz="2800" dirty="0" smtClean="0">
                <a:solidFill>
                  <a:srgbClr val="00B0F0"/>
                </a:solidFill>
              </a:rPr>
              <a:t>\ Bölen</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171712920"/>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2756871032"/>
              </p:ext>
            </p:extLst>
          </p:nvPr>
        </p:nvGraphicFramePr>
        <p:xfrm>
          <a:off x="-1061" y="0"/>
          <a:ext cx="9145061" cy="6858000"/>
        </p:xfrm>
        <a:graphic>
          <a:graphicData uri="http://schemas.openxmlformats.org/presentationml/2006/ole">
            <mc:AlternateContent xmlns:mc="http://schemas.openxmlformats.org/markup-compatibility/2006">
              <mc:Choice xmlns:v="urn:schemas-microsoft-com:vml" Requires="v">
                <p:oleObj spid="_x0000_s13328"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1061"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Taksim \ Bölme</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2003513835"/>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538122748"/>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14352"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err="1" smtClean="0">
                <a:solidFill>
                  <a:srgbClr val="00B0F0"/>
                </a:solidFill>
              </a:rPr>
              <a:t>Haric</a:t>
            </a:r>
            <a:r>
              <a:rPr lang="tr-TR" sz="2800" dirty="0" smtClean="0">
                <a:solidFill>
                  <a:srgbClr val="00B0F0"/>
                </a:solidFill>
              </a:rPr>
              <a:t>-i Kısmet \ Bölüm</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1917574635"/>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229158265"/>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15376"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Kabiliyet-i Taksim \ Bölünebilme</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582914179"/>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484797523"/>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16400"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err="1" smtClean="0">
                <a:solidFill>
                  <a:srgbClr val="00B0F0"/>
                </a:solidFill>
              </a:rPr>
              <a:t>Zarb</a:t>
            </a:r>
            <a:r>
              <a:rPr lang="tr-TR" sz="2800" dirty="0" smtClean="0">
                <a:solidFill>
                  <a:srgbClr val="00B0F0"/>
                </a:solidFill>
              </a:rPr>
              <a:t> \ Çarpı</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1630136754"/>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182749217"/>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17424"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err="1" smtClean="0">
                <a:solidFill>
                  <a:srgbClr val="00B0F0"/>
                </a:solidFill>
              </a:rPr>
              <a:t>Mazrup</a:t>
            </a:r>
            <a:r>
              <a:rPr lang="tr-TR" sz="2800" dirty="0" smtClean="0">
                <a:solidFill>
                  <a:srgbClr val="00B0F0"/>
                </a:solidFill>
              </a:rPr>
              <a:t> \ Çarpan</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2556889283"/>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2900638139"/>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18447"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err="1" smtClean="0">
                <a:solidFill>
                  <a:srgbClr val="00B0F0"/>
                </a:solidFill>
              </a:rPr>
              <a:t>Mazrubata</a:t>
            </a:r>
            <a:r>
              <a:rPr lang="tr-TR" sz="2800" dirty="0" smtClean="0">
                <a:solidFill>
                  <a:srgbClr val="00B0F0"/>
                </a:solidFill>
              </a:rPr>
              <a:t> Tefrik \ Çarpanlara Ayırma</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4267814784"/>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3967378023"/>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19471"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Muhit-i Daire \ Çember</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1366015449"/>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2665426510"/>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0495"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Tarh \ Çıkarma</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2575433750"/>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23346033"/>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1039"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268760"/>
            <a:ext cx="3744416" cy="1470025"/>
          </a:xfrm>
        </p:spPr>
        <p:txBody>
          <a:bodyPr>
            <a:normAutofit fontScale="90000"/>
          </a:bodyPr>
          <a:lstStyle/>
          <a:p>
            <a:r>
              <a:rPr lang="tr-TR" b="1" dirty="0" smtClean="0">
                <a:solidFill>
                  <a:srgbClr val="FF0000"/>
                </a:solidFill>
              </a:rPr>
              <a:t>Atatürk’ün Geometriye Verdiği Önem</a:t>
            </a:r>
            <a:endParaRPr lang="tr-TR" b="1" dirty="0">
              <a:solidFill>
                <a:srgbClr val="FF0000"/>
              </a:solidFill>
            </a:endParaRPr>
          </a:p>
        </p:txBody>
      </p:sp>
      <p:sp>
        <p:nvSpPr>
          <p:cNvPr id="3" name="Alt Başlık 2"/>
          <p:cNvSpPr>
            <a:spLocks noGrp="1"/>
          </p:cNvSpPr>
          <p:nvPr>
            <p:ph type="subTitle" idx="1"/>
          </p:nvPr>
        </p:nvSpPr>
        <p:spPr/>
        <p:txBody>
          <a:bodyPr/>
          <a:lstStyle/>
          <a:p>
            <a:endParaRPr lang="tr-TR" dirty="0"/>
          </a:p>
        </p:txBody>
      </p:sp>
    </p:spTree>
    <p:extLst>
      <p:ext uri="{BB962C8B-B14F-4D97-AF65-F5344CB8AC3E}">
        <p14:creationId xmlns:p14="http://schemas.microsoft.com/office/powerpoint/2010/main" val="744899585"/>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3646837240"/>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1519"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Amudi \ Dikey</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537084140"/>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194943042"/>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2543"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Gaye \ Limit</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080296873"/>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3963024414"/>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3567"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err="1" smtClean="0">
                <a:solidFill>
                  <a:srgbClr val="00B0F0"/>
                </a:solidFill>
              </a:rPr>
              <a:t>Aşa’ri</a:t>
            </a:r>
            <a:r>
              <a:rPr lang="tr-TR" sz="2800" dirty="0" smtClean="0">
                <a:solidFill>
                  <a:srgbClr val="00B0F0"/>
                </a:solidFill>
              </a:rPr>
              <a:t> \ Ondalık</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160662400"/>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2827482953"/>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4591"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err="1" smtClean="0">
                <a:solidFill>
                  <a:srgbClr val="00B0F0"/>
                </a:solidFill>
              </a:rPr>
              <a:t>Kat’ı</a:t>
            </a:r>
            <a:r>
              <a:rPr lang="tr-TR" sz="2800" dirty="0" smtClean="0">
                <a:solidFill>
                  <a:srgbClr val="00B0F0"/>
                </a:solidFill>
              </a:rPr>
              <a:t> </a:t>
            </a:r>
            <a:r>
              <a:rPr lang="tr-TR" sz="2800" dirty="0" err="1" smtClean="0">
                <a:solidFill>
                  <a:srgbClr val="00B0F0"/>
                </a:solidFill>
              </a:rPr>
              <a:t>Mükafti</a:t>
            </a:r>
            <a:r>
              <a:rPr lang="tr-TR" sz="2800" dirty="0" smtClean="0">
                <a:solidFill>
                  <a:srgbClr val="00B0F0"/>
                </a:solidFill>
              </a:rPr>
              <a:t> \ Parabol</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477455411"/>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120594111"/>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5615"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Ehram \ Piramit</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835532944"/>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455169948"/>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6639"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Menşur \ Prizma</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1402868897"/>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723973570"/>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7663"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İhtisar \ Sadeleştirme</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869655867"/>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3124057048"/>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46094"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err="1" smtClean="0">
                <a:solidFill>
                  <a:srgbClr val="00B0F0"/>
                </a:solidFill>
              </a:rPr>
              <a:t>Re’s</a:t>
            </a:r>
            <a:r>
              <a:rPr lang="tr-TR" sz="2800" dirty="0" smtClean="0">
                <a:solidFill>
                  <a:srgbClr val="00B0F0"/>
                </a:solidFill>
              </a:rPr>
              <a:t> \ Köşe</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994505163"/>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3142631982"/>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8687"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Suret \ Pay</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2434333606"/>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502160919"/>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9711"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err="1" smtClean="0">
                <a:solidFill>
                  <a:srgbClr val="00B0F0"/>
                </a:solidFill>
              </a:rPr>
              <a:t>Mahrec</a:t>
            </a:r>
            <a:r>
              <a:rPr lang="tr-TR" sz="2800" dirty="0" smtClean="0">
                <a:solidFill>
                  <a:srgbClr val="00B0F0"/>
                </a:solidFill>
              </a:rPr>
              <a:t> \ Payda</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199040279"/>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299951278"/>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2063"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908720"/>
            <a:ext cx="3744416" cy="2376264"/>
          </a:xfrm>
        </p:spPr>
        <p:txBody>
          <a:bodyPr>
            <a:noAutofit/>
          </a:bodyPr>
          <a:lstStyle/>
          <a:p>
            <a:r>
              <a:rPr lang="tr-TR" sz="2400" b="1" dirty="0">
                <a:solidFill>
                  <a:srgbClr val="00B0F0"/>
                </a:solidFill>
              </a:rPr>
              <a:t>Atatürk Selanik Askeri </a:t>
            </a:r>
            <a:r>
              <a:rPr lang="tr-TR" sz="2400" b="1" dirty="0" err="1">
                <a:solidFill>
                  <a:srgbClr val="00B0F0"/>
                </a:solidFill>
              </a:rPr>
              <a:t>Rüşdiyesinde</a:t>
            </a:r>
            <a:r>
              <a:rPr lang="tr-TR" sz="2400" b="1" dirty="0">
                <a:solidFill>
                  <a:srgbClr val="00B0F0"/>
                </a:solidFill>
              </a:rPr>
              <a:t> iken Matematik dersindeki başarısı ile öğretmeni Yüzbaşı Mustafa Efendi'nin gözüne </a:t>
            </a:r>
            <a:r>
              <a:rPr lang="tr-TR" sz="2400" b="1" dirty="0" smtClean="0">
                <a:solidFill>
                  <a:srgbClr val="00B0F0"/>
                </a:solidFill>
              </a:rPr>
              <a:t>girmiştir.</a:t>
            </a:r>
            <a:endParaRPr lang="tr-TR" sz="24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953741050"/>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590631534"/>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30735"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dirty="0" smtClean="0">
                <a:solidFill>
                  <a:srgbClr val="00B0F0"/>
                </a:solidFill>
              </a:rPr>
              <a:t>Muhit \ Çevre</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4156608933"/>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728886689"/>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31759"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b="1" dirty="0">
                <a:solidFill>
                  <a:srgbClr val="00B0F0"/>
                </a:solidFill>
              </a:rPr>
              <a:t>Atatürk'ün bulduğu terimlerin hemen hemen çoğu bugüne dek hiç değiştirilmeden kullanılmıştır. </a:t>
            </a:r>
            <a:endParaRPr lang="tr-TR" sz="2800" dirty="0">
              <a:solidFill>
                <a:srgbClr val="00B0F0"/>
              </a:solidFill>
            </a:endParaRPr>
          </a:p>
        </p:txBody>
      </p:sp>
      <p:sp>
        <p:nvSpPr>
          <p:cNvPr id="3" name="Alt Başlık 2"/>
          <p:cNvSpPr>
            <a:spLocks noGrp="1"/>
          </p:cNvSpPr>
          <p:nvPr>
            <p:ph type="subTitle" idx="1"/>
          </p:nvPr>
        </p:nvSpPr>
        <p:spPr>
          <a:xfrm>
            <a:off x="1331640" y="645840"/>
            <a:ext cx="2480320" cy="1054968"/>
          </a:xfrm>
        </p:spPr>
        <p:txBody>
          <a:bodyPr/>
          <a:lstStyle/>
          <a:p>
            <a:r>
              <a:rPr lang="tr-TR" dirty="0" smtClean="0">
                <a:solidFill>
                  <a:srgbClr val="FF0000"/>
                </a:solidFill>
              </a:rPr>
              <a:t>TEĞET</a:t>
            </a:r>
            <a:endParaRPr lang="tr-TR" dirty="0">
              <a:solidFill>
                <a:srgbClr val="FF0000"/>
              </a:solidFill>
            </a:endParaRPr>
          </a:p>
        </p:txBody>
      </p:sp>
    </p:spTree>
    <p:extLst>
      <p:ext uri="{BB962C8B-B14F-4D97-AF65-F5344CB8AC3E}">
        <p14:creationId xmlns:p14="http://schemas.microsoft.com/office/powerpoint/2010/main" val="824186623"/>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303118373"/>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32783"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400" b="1" dirty="0">
                <a:solidFill>
                  <a:srgbClr val="00B0F0"/>
                </a:solidFill>
              </a:rPr>
              <a:t>O'nun sadece birkaç terimi sonradan biraz değişikliğe </a:t>
            </a:r>
            <a:r>
              <a:rPr lang="tr-TR" sz="2400" b="1" dirty="0" err="1">
                <a:solidFill>
                  <a:srgbClr val="00B0F0"/>
                </a:solidFill>
              </a:rPr>
              <a:t>uğramıştır.Mesela</a:t>
            </a:r>
            <a:r>
              <a:rPr lang="tr-TR" sz="2400" b="1" dirty="0">
                <a:solidFill>
                  <a:srgbClr val="00B0F0"/>
                </a:solidFill>
              </a:rPr>
              <a:t> </a:t>
            </a:r>
            <a:r>
              <a:rPr lang="tr-TR" sz="2400" b="1" dirty="0" err="1">
                <a:solidFill>
                  <a:srgbClr val="00B0F0"/>
                </a:solidFill>
              </a:rPr>
              <a:t>varsayı</a:t>
            </a:r>
            <a:r>
              <a:rPr lang="tr-TR" sz="2400" b="1" dirty="0">
                <a:solidFill>
                  <a:srgbClr val="00B0F0"/>
                </a:solidFill>
              </a:rPr>
              <a:t>-varsayım, </a:t>
            </a:r>
            <a:r>
              <a:rPr lang="tr-TR" sz="2400" b="1" dirty="0" err="1">
                <a:solidFill>
                  <a:srgbClr val="00B0F0"/>
                </a:solidFill>
              </a:rPr>
              <a:t>tümey</a:t>
            </a:r>
            <a:r>
              <a:rPr lang="tr-TR" sz="2400" b="1" dirty="0">
                <a:solidFill>
                  <a:srgbClr val="00B0F0"/>
                </a:solidFill>
              </a:rPr>
              <a:t> açı-tümler açı, </a:t>
            </a:r>
            <a:r>
              <a:rPr lang="tr-TR" sz="2400" b="1" dirty="0" err="1">
                <a:solidFill>
                  <a:srgbClr val="00B0F0"/>
                </a:solidFill>
              </a:rPr>
              <a:t>bütey</a:t>
            </a:r>
            <a:r>
              <a:rPr lang="tr-TR" sz="2400" b="1" dirty="0">
                <a:solidFill>
                  <a:srgbClr val="00B0F0"/>
                </a:solidFill>
              </a:rPr>
              <a:t> açı-bütünler açı haline gelmiştir.</a:t>
            </a:r>
            <a:br>
              <a:rPr lang="tr-TR" sz="2400" b="1" dirty="0">
                <a:solidFill>
                  <a:srgbClr val="00B0F0"/>
                </a:solidFill>
              </a:rPr>
            </a:br>
            <a:endParaRPr lang="tr-TR" sz="24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181867922"/>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968829386"/>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33807"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268760"/>
            <a:ext cx="3744416" cy="1470025"/>
          </a:xfrm>
        </p:spPr>
        <p:txBody>
          <a:bodyPr>
            <a:noAutofit/>
          </a:bodyPr>
          <a:lstStyle/>
          <a:p>
            <a:r>
              <a:rPr lang="tr-TR" sz="2400" b="1" dirty="0">
                <a:solidFill>
                  <a:srgbClr val="00B0F0"/>
                </a:solidFill>
              </a:rPr>
              <a:t>Atatürk ayrıca bu kitabı eğitim sisteminde uygulanmasını sağlamış ve 13 Kasım 1937 tarihinde Sivas'ta geometri dersine </a:t>
            </a:r>
            <a:r>
              <a:rPr lang="tr-TR" sz="2400" b="1" dirty="0" err="1">
                <a:solidFill>
                  <a:srgbClr val="00B0F0"/>
                </a:solidFill>
              </a:rPr>
              <a:t>girmiş,kendisi</a:t>
            </a:r>
            <a:r>
              <a:rPr lang="tr-TR" sz="2400" b="1" dirty="0">
                <a:solidFill>
                  <a:srgbClr val="00B0F0"/>
                </a:solidFill>
              </a:rPr>
              <a:t> ders anlatmıştır.</a:t>
            </a:r>
            <a:endParaRPr lang="tr-TR" sz="24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2453998927"/>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530497951"/>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34831"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412776"/>
            <a:ext cx="3744416" cy="1470025"/>
          </a:xfrm>
        </p:spPr>
        <p:txBody>
          <a:bodyPr>
            <a:noAutofit/>
          </a:bodyPr>
          <a:lstStyle/>
          <a:p>
            <a:r>
              <a:rPr lang="tr-TR" sz="2800" b="1" dirty="0">
                <a:solidFill>
                  <a:srgbClr val="00B0F0"/>
                </a:solidFill>
              </a:rPr>
              <a:t>Bilindiği gibi ilim konusu iki ayrı bölümde işlenir ve bunlardan faydalanır; Müspet İlimler, Sosyal ilimler.. </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1491672172"/>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3699675979"/>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35855"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b="1" dirty="0">
                <a:solidFill>
                  <a:srgbClr val="00B0F0"/>
                </a:solidFill>
              </a:rPr>
              <a:t>Atatürk gerek öğrencilik devirlerinde gerekse ömrü boyunca bu iki ilimden çok faydalanmıştır… </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841659385"/>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597208143"/>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36879"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628800"/>
            <a:ext cx="3744416" cy="1470025"/>
          </a:xfrm>
        </p:spPr>
        <p:txBody>
          <a:bodyPr>
            <a:noAutofit/>
          </a:bodyPr>
          <a:lstStyle/>
          <a:p>
            <a:r>
              <a:rPr lang="tr-TR" sz="2800" b="1" dirty="0">
                <a:solidFill>
                  <a:srgbClr val="00B0F0"/>
                </a:solidFill>
              </a:rPr>
              <a:t>Asıl müspet ilimlerin başında gelen matematik bilgisi, Atatürk için başlıca bir konudur.</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837664534"/>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471781765"/>
              </p:ext>
            </p:extLst>
          </p:nvPr>
        </p:nvGraphicFramePr>
        <p:xfrm>
          <a:off x="-1061" y="16024"/>
          <a:ext cx="9145061" cy="6858000"/>
        </p:xfrm>
        <a:graphic>
          <a:graphicData uri="http://schemas.openxmlformats.org/presentationml/2006/ole">
            <mc:AlternateContent xmlns:mc="http://schemas.openxmlformats.org/markup-compatibility/2006">
              <mc:Choice xmlns:v="urn:schemas-microsoft-com:vml" Requires="v">
                <p:oleObj spid="_x0000_s37903"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1061" y="16024"/>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340768"/>
            <a:ext cx="3744416" cy="1470025"/>
          </a:xfrm>
        </p:spPr>
        <p:txBody>
          <a:bodyPr>
            <a:noAutofit/>
          </a:bodyPr>
          <a:lstStyle/>
          <a:p>
            <a:r>
              <a:rPr lang="tr-TR" sz="2800" b="1" dirty="0">
                <a:solidFill>
                  <a:srgbClr val="00B0F0"/>
                </a:solidFill>
              </a:rPr>
              <a:t>Çünkü matematik insan topluluklarına müspet yol gösteren ve uygulanmasında yarar sağlayan müspet bir ilim dalıdır.</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1683006911"/>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348998573"/>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38926"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340768"/>
            <a:ext cx="3744416" cy="1470025"/>
          </a:xfrm>
        </p:spPr>
        <p:txBody>
          <a:bodyPr>
            <a:noAutofit/>
          </a:bodyPr>
          <a:lstStyle/>
          <a:p>
            <a:r>
              <a:rPr lang="tr-TR" sz="2400" b="1" dirty="0">
                <a:solidFill>
                  <a:srgbClr val="00B0F0"/>
                </a:solidFill>
              </a:rPr>
              <a:t>İ</a:t>
            </a:r>
            <a:r>
              <a:rPr lang="tr-TR" sz="2400" b="1" dirty="0" smtClean="0">
                <a:solidFill>
                  <a:srgbClr val="00B0F0"/>
                </a:solidFill>
              </a:rPr>
              <a:t>şte </a:t>
            </a:r>
            <a:r>
              <a:rPr lang="tr-TR" sz="2400" b="1" dirty="0">
                <a:solidFill>
                  <a:srgbClr val="00B0F0"/>
                </a:solidFill>
              </a:rPr>
              <a:t>Atatürk bu ilme çok değer verdiği </a:t>
            </a:r>
            <a:r>
              <a:rPr lang="tr-TR" sz="2400" b="1" dirty="0" smtClean="0">
                <a:solidFill>
                  <a:srgbClr val="00B0F0"/>
                </a:solidFill>
              </a:rPr>
              <a:t>için hem </a:t>
            </a:r>
            <a:r>
              <a:rPr lang="tr-TR" sz="2400" b="1" dirty="0">
                <a:solidFill>
                  <a:srgbClr val="00B0F0"/>
                </a:solidFill>
              </a:rPr>
              <a:t>nazari kısımları çok iyi bellemiş hem de bunların uygulamasına her bakımdan önem vermiştir</a:t>
            </a:r>
            <a:endParaRPr lang="tr-TR" sz="24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300307970"/>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270962976"/>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39950"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836712"/>
            <a:ext cx="3744416" cy="2520280"/>
          </a:xfrm>
        </p:spPr>
        <p:txBody>
          <a:bodyPr>
            <a:noAutofit/>
          </a:bodyPr>
          <a:lstStyle/>
          <a:p>
            <a:r>
              <a:rPr lang="tr-TR" sz="1800" b="1" dirty="0">
                <a:solidFill>
                  <a:srgbClr val="00B0F0"/>
                </a:solidFill>
              </a:rPr>
              <a:t>Atatürk bu konuda konuşurken özellikle söylediklerinden şunları anımsıyorum “ben öğrenim devrimde matematik konusuna çok önem vermişimdir ve bundan hayatımın değişik safhalarında yararlanmış olduğumu söyleyebilirim. onun için herkes matematik bilgisinin çok gerekli olduğuna inanmalıdır</a:t>
            </a:r>
            <a:r>
              <a:rPr lang="tr-TR" sz="1800" dirty="0">
                <a:solidFill>
                  <a:srgbClr val="00B0F0"/>
                </a:solidFill>
              </a:rPr>
              <a:t/>
            </a:r>
            <a:br>
              <a:rPr lang="tr-TR" sz="1800" dirty="0">
                <a:solidFill>
                  <a:srgbClr val="00B0F0"/>
                </a:solidFill>
              </a:rPr>
            </a:br>
            <a:endParaRPr lang="tr-TR" sz="1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564501079"/>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3814617623"/>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3087"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755576" y="980728"/>
            <a:ext cx="3744416" cy="2664296"/>
          </a:xfrm>
        </p:spPr>
        <p:txBody>
          <a:bodyPr>
            <a:noAutofit/>
          </a:bodyPr>
          <a:lstStyle/>
          <a:p>
            <a:r>
              <a:rPr lang="tr-TR" sz="2400" b="1" dirty="0" smtClean="0">
                <a:solidFill>
                  <a:srgbClr val="00B0F0"/>
                </a:solidFill>
              </a:rPr>
              <a:t>Bunun </a:t>
            </a:r>
            <a:r>
              <a:rPr lang="tr-TR" sz="2400" b="1" dirty="0">
                <a:solidFill>
                  <a:srgbClr val="00B0F0"/>
                </a:solidFill>
              </a:rPr>
              <a:t>sonucu olarak isminin sonuna” Kemal “ismi eklenmiştir. Atatürk askeri öğrenimi süresince matematikle sistemli bir şekilde ilgilenmiştir.</a:t>
            </a:r>
            <a:br>
              <a:rPr lang="tr-TR" sz="2400" b="1" dirty="0">
                <a:solidFill>
                  <a:srgbClr val="00B0F0"/>
                </a:solidFill>
              </a:rPr>
            </a:br>
            <a:r>
              <a:rPr lang="tr-TR" sz="2400" b="1" dirty="0">
                <a:solidFill>
                  <a:srgbClr val="00B0F0"/>
                </a:solidFill>
              </a:rPr>
              <a:t/>
            </a:r>
            <a:br>
              <a:rPr lang="tr-TR" sz="2400" b="1" dirty="0">
                <a:solidFill>
                  <a:srgbClr val="00B0F0"/>
                </a:solidFill>
              </a:rPr>
            </a:br>
            <a:endParaRPr lang="tr-TR" sz="24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807060880"/>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3182364653"/>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47108"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836712"/>
            <a:ext cx="3744416" cy="2520280"/>
          </a:xfrm>
        </p:spPr>
        <p:txBody>
          <a:bodyPr>
            <a:noAutofit/>
          </a:bodyPr>
          <a:lstStyle/>
          <a:p>
            <a:r>
              <a:rPr lang="tr-TR" sz="1800" dirty="0" smtClean="0">
                <a:solidFill>
                  <a:srgbClr val="00B0F0"/>
                </a:solidFill>
              </a:rPr>
              <a:t>…………</a:t>
            </a:r>
            <a:r>
              <a:rPr lang="tr-TR" sz="1800" smtClean="0">
                <a:solidFill>
                  <a:srgbClr val="00B0F0"/>
                </a:solidFill>
              </a:rPr>
              <a:t>SON………..</a:t>
            </a:r>
            <a:endParaRPr lang="tr-TR" sz="18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536196079"/>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2095301850"/>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4111"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268760"/>
            <a:ext cx="3744416" cy="1470025"/>
          </a:xfrm>
        </p:spPr>
        <p:txBody>
          <a:bodyPr>
            <a:noAutofit/>
          </a:bodyPr>
          <a:lstStyle/>
          <a:p>
            <a:r>
              <a:rPr lang="tr-TR" sz="2400" b="1" dirty="0">
                <a:solidFill>
                  <a:srgbClr val="00B0F0"/>
                </a:solidFill>
              </a:rPr>
              <a:t>O'nun 1904 yılında Harp Akademisi'ni bitirdikten sonra ve ölümünden 1,5 yıl öncesine kadar bu ilginin ne ölçüde devam ettiğini </a:t>
            </a:r>
            <a:r>
              <a:rPr lang="tr-TR" sz="2400" b="1" dirty="0" smtClean="0">
                <a:solidFill>
                  <a:srgbClr val="00B0F0"/>
                </a:solidFill>
              </a:rPr>
              <a:t>bilmiyoruz</a:t>
            </a:r>
            <a:r>
              <a:rPr lang="tr-TR" sz="2400" b="1" dirty="0">
                <a:solidFill>
                  <a:srgbClr val="00B0F0"/>
                </a:solidFill>
              </a:rPr>
              <a:t>.</a:t>
            </a:r>
            <a:endParaRPr lang="tr-TR" sz="2400" dirty="0">
              <a:solidFill>
                <a:srgbClr val="00B0F0"/>
              </a:solidFill>
            </a:endParaRPr>
          </a:p>
        </p:txBody>
      </p:sp>
      <p:sp>
        <p:nvSpPr>
          <p:cNvPr id="3" name="Alt Başlık 2"/>
          <p:cNvSpPr>
            <a:spLocks noGrp="1"/>
          </p:cNvSpPr>
          <p:nvPr>
            <p:ph type="subTitle" idx="1"/>
          </p:nvPr>
        </p:nvSpPr>
        <p:spPr/>
        <p:txBody>
          <a:bodyPr/>
          <a:lstStyle/>
          <a:p>
            <a:endParaRPr lang="tr-TR" dirty="0"/>
          </a:p>
        </p:txBody>
      </p:sp>
    </p:spTree>
    <p:extLst>
      <p:ext uri="{BB962C8B-B14F-4D97-AF65-F5344CB8AC3E}">
        <p14:creationId xmlns:p14="http://schemas.microsoft.com/office/powerpoint/2010/main" val="2192718706"/>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1095828297"/>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5135"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268760"/>
            <a:ext cx="3744416" cy="1470025"/>
          </a:xfrm>
        </p:spPr>
        <p:txBody>
          <a:bodyPr>
            <a:noAutofit/>
          </a:bodyPr>
          <a:lstStyle/>
          <a:p>
            <a:r>
              <a:rPr lang="tr-TR" sz="2800" b="1" dirty="0">
                <a:solidFill>
                  <a:srgbClr val="00B0F0"/>
                </a:solidFill>
              </a:rPr>
              <a:t>Ancak birazdan bahsedeceğim iki olay O'nun matematik dehasını gözler önüne serecektir. </a:t>
            </a:r>
            <a:endParaRPr lang="tr-TR" sz="2800" dirty="0">
              <a:solidFill>
                <a:srgbClr val="00B0F0"/>
              </a:solidFill>
            </a:endParaRPr>
          </a:p>
        </p:txBody>
      </p:sp>
      <p:sp>
        <p:nvSpPr>
          <p:cNvPr id="3" name="Alt Başlık 2"/>
          <p:cNvSpPr>
            <a:spLocks noGrp="1"/>
          </p:cNvSpPr>
          <p:nvPr>
            <p:ph type="subTitle" idx="1"/>
          </p:nvPr>
        </p:nvSpPr>
        <p:spPr/>
        <p:txBody>
          <a:bodyPr/>
          <a:lstStyle/>
          <a:p>
            <a:endParaRPr lang="tr-TR" dirty="0"/>
          </a:p>
        </p:txBody>
      </p:sp>
    </p:spTree>
    <p:extLst>
      <p:ext uri="{BB962C8B-B14F-4D97-AF65-F5344CB8AC3E}">
        <p14:creationId xmlns:p14="http://schemas.microsoft.com/office/powerpoint/2010/main" val="795321358"/>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2615962305"/>
              </p:ext>
            </p:extLst>
          </p:nvPr>
        </p:nvGraphicFramePr>
        <p:xfrm>
          <a:off x="-20597" y="0"/>
          <a:ext cx="9145061" cy="6858000"/>
        </p:xfrm>
        <a:graphic>
          <a:graphicData uri="http://schemas.openxmlformats.org/presentationml/2006/ole">
            <mc:AlternateContent xmlns:mc="http://schemas.openxmlformats.org/markup-compatibility/2006">
              <mc:Choice xmlns:v="urn:schemas-microsoft-com:vml" Requires="v">
                <p:oleObj spid="_x0000_s6159"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20597"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484784"/>
            <a:ext cx="3744416" cy="1470025"/>
          </a:xfrm>
        </p:spPr>
        <p:txBody>
          <a:bodyPr>
            <a:noAutofit/>
          </a:bodyPr>
          <a:lstStyle/>
          <a:p>
            <a:r>
              <a:rPr lang="tr-TR" sz="2400" b="1" dirty="0">
                <a:solidFill>
                  <a:srgbClr val="00B0F0"/>
                </a:solidFill>
              </a:rPr>
              <a:t>Bunların birincisi “geometri” kitabı yazmış olması, ikincisi ise </a:t>
            </a:r>
            <a:r>
              <a:rPr lang="tr-TR" sz="2400" b="1" dirty="0" err="1">
                <a:solidFill>
                  <a:srgbClr val="00B0F0"/>
                </a:solidFill>
              </a:rPr>
              <a:t>Sivas'da</a:t>
            </a:r>
            <a:r>
              <a:rPr lang="tr-TR" sz="2400" b="1" dirty="0">
                <a:solidFill>
                  <a:srgbClr val="00B0F0"/>
                </a:solidFill>
              </a:rPr>
              <a:t> bizzat geometri dersi anlatmasıdır.</a:t>
            </a:r>
            <a:br>
              <a:rPr lang="tr-TR" sz="2400" b="1" dirty="0">
                <a:solidFill>
                  <a:srgbClr val="00B0F0"/>
                </a:solidFill>
              </a:rPr>
            </a:br>
            <a:endParaRPr lang="tr-TR" sz="24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1505954402"/>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4094773253"/>
              </p:ext>
            </p:extLst>
          </p:nvPr>
        </p:nvGraphicFramePr>
        <p:xfrm>
          <a:off x="-1" y="0"/>
          <a:ext cx="9144001" cy="6858000"/>
        </p:xfrm>
        <a:graphic>
          <a:graphicData uri="http://schemas.openxmlformats.org/presentationml/2006/ole">
            <mc:AlternateContent xmlns:mc="http://schemas.openxmlformats.org/markup-compatibility/2006">
              <mc:Choice xmlns:v="urn:schemas-microsoft-com:vml" Requires="v">
                <p:oleObj spid="_x0000_s7183"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1" y="0"/>
                        <a:ext cx="9144001" cy="6858000"/>
                      </a:xfrm>
                      <a:prstGeom prst="rect">
                        <a:avLst/>
                      </a:prstGeom>
                    </p:spPr>
                  </p:pic>
                </p:oleObj>
              </mc:Fallback>
            </mc:AlternateContent>
          </a:graphicData>
        </a:graphic>
      </p:graphicFrame>
      <p:sp>
        <p:nvSpPr>
          <p:cNvPr id="2" name="Başlık 1"/>
          <p:cNvSpPr>
            <a:spLocks noGrp="1"/>
          </p:cNvSpPr>
          <p:nvPr>
            <p:ph type="ctrTitle"/>
          </p:nvPr>
        </p:nvSpPr>
        <p:spPr>
          <a:xfrm>
            <a:off x="827584" y="1268760"/>
            <a:ext cx="3744416" cy="1470025"/>
          </a:xfrm>
        </p:spPr>
        <p:txBody>
          <a:bodyPr>
            <a:noAutofit/>
          </a:bodyPr>
          <a:lstStyle/>
          <a:p>
            <a:r>
              <a:rPr lang="tr-TR" sz="2400" b="1" dirty="0">
                <a:solidFill>
                  <a:srgbClr val="00B0F0"/>
                </a:solidFill>
              </a:rPr>
              <a:t>Bu kitap, ilk kez 1937 yılında, Geometri öğretenlere ve bu konuda bilgi isteyenlere kılavuz olarak Kültür Bakanlığınca yayınlanmıştır.</a:t>
            </a:r>
            <a:endParaRPr lang="tr-TR" sz="2400" dirty="0">
              <a:solidFill>
                <a:srgbClr val="00B0F0"/>
              </a:solidFill>
            </a:endParaRPr>
          </a:p>
        </p:txBody>
      </p:sp>
      <p:sp>
        <p:nvSpPr>
          <p:cNvPr id="3" name="Alt Başlık 2"/>
          <p:cNvSpPr>
            <a:spLocks noGrp="1"/>
          </p:cNvSpPr>
          <p:nvPr>
            <p:ph type="subTitle" idx="1"/>
          </p:nvPr>
        </p:nvSpPr>
        <p:spPr/>
        <p:txBody>
          <a:bodyPr/>
          <a:lstStyle/>
          <a:p>
            <a:endParaRPr lang="tr-TR" dirty="0"/>
          </a:p>
        </p:txBody>
      </p:sp>
    </p:spTree>
    <p:extLst>
      <p:ext uri="{BB962C8B-B14F-4D97-AF65-F5344CB8AC3E}">
        <p14:creationId xmlns:p14="http://schemas.microsoft.com/office/powerpoint/2010/main" val="944928317"/>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val="535261689"/>
              </p:ext>
            </p:extLst>
          </p:nvPr>
        </p:nvGraphicFramePr>
        <p:xfrm>
          <a:off x="0" y="0"/>
          <a:ext cx="9145061" cy="6858000"/>
        </p:xfrm>
        <a:graphic>
          <a:graphicData uri="http://schemas.openxmlformats.org/presentationml/2006/ole">
            <mc:AlternateContent xmlns:mc="http://schemas.openxmlformats.org/markup-compatibility/2006">
              <mc:Choice xmlns:v="urn:schemas-microsoft-com:vml" Requires="v">
                <p:oleObj spid="_x0000_s8207" name="Sunu" r:id="rId3" imgW="4570330" imgH="3427597" progId="PowerPoint.Show.12">
                  <p:embed/>
                </p:oleObj>
              </mc:Choice>
              <mc:Fallback>
                <p:oleObj name="Sunu" r:id="rId3" imgW="4570330" imgH="3427597" progId="PowerPoint.Show.12">
                  <p:embed/>
                  <p:pic>
                    <p:nvPicPr>
                      <p:cNvPr id="0" name=""/>
                      <p:cNvPicPr/>
                      <p:nvPr/>
                    </p:nvPicPr>
                    <p:blipFill>
                      <a:blip r:embed="rId4"/>
                      <a:stretch>
                        <a:fillRect/>
                      </a:stretch>
                    </p:blipFill>
                    <p:spPr>
                      <a:xfrm>
                        <a:off x="0" y="0"/>
                        <a:ext cx="9145061" cy="6858000"/>
                      </a:xfrm>
                      <a:prstGeom prst="rect">
                        <a:avLst/>
                      </a:prstGeom>
                    </p:spPr>
                  </p:pic>
                </p:oleObj>
              </mc:Fallback>
            </mc:AlternateContent>
          </a:graphicData>
        </a:graphic>
      </p:graphicFrame>
      <p:sp>
        <p:nvSpPr>
          <p:cNvPr id="2" name="Başlık 1"/>
          <p:cNvSpPr>
            <a:spLocks noGrp="1"/>
          </p:cNvSpPr>
          <p:nvPr>
            <p:ph type="ctrTitle"/>
          </p:nvPr>
        </p:nvSpPr>
        <p:spPr>
          <a:xfrm>
            <a:off x="827584" y="1268760"/>
            <a:ext cx="3744416" cy="1470025"/>
          </a:xfrm>
        </p:spPr>
        <p:txBody>
          <a:bodyPr>
            <a:noAutofit/>
          </a:bodyPr>
          <a:lstStyle/>
          <a:p>
            <a:r>
              <a:rPr lang="tr-TR" sz="3200" b="1" dirty="0">
                <a:solidFill>
                  <a:srgbClr val="00B0F0"/>
                </a:solidFill>
              </a:rPr>
              <a:t>Atatürk bu eserde günümüzde kullandığımız terimleri türetmiştir.</a:t>
            </a:r>
            <a:br>
              <a:rPr lang="tr-TR" sz="3200" b="1" dirty="0">
                <a:solidFill>
                  <a:srgbClr val="00B0F0"/>
                </a:solidFill>
              </a:rPr>
            </a:br>
            <a:endParaRPr lang="tr-TR" sz="3200" dirty="0">
              <a:solidFill>
                <a:srgbClr val="00B0F0"/>
              </a:solidFill>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4096411583"/>
      </p:ext>
    </p:extLst>
  </p:cSld>
  <p:clrMapOvr>
    <a:masterClrMapping/>
  </p:clrMapOvr>
  <mc:AlternateContent xmlns:mc="http://schemas.openxmlformats.org/markup-compatibility/2006">
    <mc:Choice xmlns:p14="http://schemas.microsoft.com/office/powerpoint/2010/main" Requires="p14">
      <p:transition p14:dur="10" advClick="0" advTm="4000"/>
    </mc:Choice>
    <mc:Fallback>
      <p:transition advClick="0" advTm="4000"/>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Gösteri Zamanı tasarım şablonu</Template>
  <TotalTime>59</TotalTime>
  <Words>386</Words>
  <Application>Microsoft Office PowerPoint</Application>
  <PresentationFormat>Ekran Gösterisi (4:3)</PresentationFormat>
  <Paragraphs>46</Paragraphs>
  <Slides>40</Slides>
  <Notes>0</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40</vt:i4>
      </vt:variant>
    </vt:vector>
  </HeadingPairs>
  <TitlesOfParts>
    <vt:vector size="42" baseType="lpstr">
      <vt:lpstr>Ofis Teması</vt:lpstr>
      <vt:lpstr>Sunu</vt:lpstr>
      <vt:lpstr>PowerPoint Sunusu</vt:lpstr>
      <vt:lpstr>Atatürk’ün Geometriye Verdiği Önem</vt:lpstr>
      <vt:lpstr>Atatürk Selanik Askeri Rüşdiyesinde iken Matematik dersindeki başarısı ile öğretmeni Yüzbaşı Mustafa Efendi'nin gözüne girmiştir.</vt:lpstr>
      <vt:lpstr>Bunun sonucu olarak isminin sonuna” Kemal “ismi eklenmiştir. Atatürk askeri öğrenimi süresince matematikle sistemli bir şekilde ilgilenmiştir.  </vt:lpstr>
      <vt:lpstr>O'nun 1904 yılında Harp Akademisi'ni bitirdikten sonra ve ölümünden 1,5 yıl öncesine kadar bu ilginin ne ölçüde devam ettiğini bilmiyoruz.</vt:lpstr>
      <vt:lpstr>Ancak birazdan bahsedeceğim iki olay O'nun matematik dehasını gözler önüne serecektir. </vt:lpstr>
      <vt:lpstr>Bunların birincisi “geometri” kitabı yazmış olması, ikincisi ise Sivas'da bizzat geometri dersi anlatmasıdır. </vt:lpstr>
      <vt:lpstr>Bu kitap, ilk kez 1937 yılında, Geometri öğretenlere ve bu konuda bilgi isteyenlere kılavuz olarak Kültür Bakanlığınca yayınlanmıştır.</vt:lpstr>
      <vt:lpstr>Atatürk bu eserde günümüzde kullandığımız terimleri türetmiştir. </vt:lpstr>
      <vt:lpstr>MUSTAFA KEMAL ATATÜRK'ÜN TÜRKÇEMİZE KAZANDIRDIĞI MATEMATİKSEL TERİMLER </vt:lpstr>
      <vt:lpstr>Maksumunaleyh \ Bölen</vt:lpstr>
      <vt:lpstr>Taksim \ Bölme</vt:lpstr>
      <vt:lpstr>Haric-i Kısmet \ Bölüm</vt:lpstr>
      <vt:lpstr>Kabiliyet-i Taksim \ Bölünebilme</vt:lpstr>
      <vt:lpstr>Zarb \ Çarpı</vt:lpstr>
      <vt:lpstr>Mazrup \ Çarpan</vt:lpstr>
      <vt:lpstr>Mazrubata Tefrik \ Çarpanlara Ayırma</vt:lpstr>
      <vt:lpstr>Muhit-i Daire \ Çember</vt:lpstr>
      <vt:lpstr>Tarh \ Çıkarma</vt:lpstr>
      <vt:lpstr>Amudi \ Dikey</vt:lpstr>
      <vt:lpstr>Gaye \ Limit</vt:lpstr>
      <vt:lpstr>Aşa’ri \ Ondalık</vt:lpstr>
      <vt:lpstr>Kat’ı Mükafti \ Parabol</vt:lpstr>
      <vt:lpstr>Ehram \ Piramit</vt:lpstr>
      <vt:lpstr>Menşur \ Prizma</vt:lpstr>
      <vt:lpstr>İhtisar \ Sadeleştirme</vt:lpstr>
      <vt:lpstr>Re’s \ Köşe</vt:lpstr>
      <vt:lpstr>Suret \ Pay</vt:lpstr>
      <vt:lpstr>Mahrec \ Payda</vt:lpstr>
      <vt:lpstr>Muhit \ Çevre</vt:lpstr>
      <vt:lpstr>Atatürk'ün bulduğu terimlerin hemen hemen çoğu bugüne dek hiç değiştirilmeden kullanılmıştır. </vt:lpstr>
      <vt:lpstr>O'nun sadece birkaç terimi sonradan biraz değişikliğe uğramıştır.Mesela varsayı-varsayım, tümey açı-tümler açı, bütey açı-bütünler açı haline gelmiştir. </vt:lpstr>
      <vt:lpstr>Atatürk ayrıca bu kitabı eğitim sisteminde uygulanmasını sağlamış ve 13 Kasım 1937 tarihinde Sivas'ta geometri dersine girmiş,kendisi ders anlatmıştır.</vt:lpstr>
      <vt:lpstr>Bilindiği gibi ilim konusu iki ayrı bölümde işlenir ve bunlardan faydalanır; Müspet İlimler, Sosyal ilimler.. </vt:lpstr>
      <vt:lpstr>Atatürk gerek öğrencilik devirlerinde gerekse ömrü boyunca bu iki ilimden çok faydalanmıştır… </vt:lpstr>
      <vt:lpstr>Asıl müspet ilimlerin başında gelen matematik bilgisi, Atatürk için başlıca bir konudur.</vt:lpstr>
      <vt:lpstr>Çünkü matematik insan topluluklarına müspet yol gösteren ve uygulanmasında yarar sağlayan müspet bir ilim dalıdır.</vt:lpstr>
      <vt:lpstr>İşte Atatürk bu ilme çok değer verdiği için hem nazari kısımları çok iyi bellemiş hem de bunların uygulamasına her bakımdan önem vermiştir</vt:lpstr>
      <vt:lpstr>Atatürk bu konuda konuşurken özellikle söylediklerinden şunları anımsıyorum “ben öğrenim devrimde matematik konusuna çok önem vermişimdir ve bundan hayatımın değişik safhalarında yararlanmış olduğumu söyleyebilirim. onun için herkes matematik bilgisinin çok gerekli olduğuna inanmalıdır </vt:lpstr>
      <vt:lpstr>…………SON………..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Atatürk’ün Geometriye Verdiği Önem</dc:title>
  <dc:creator>g.karatas</dc:creator>
  <cp:lastModifiedBy>g.karatas</cp:lastModifiedBy>
  <cp:revision>15</cp:revision>
  <dcterms:created xsi:type="dcterms:W3CDTF">2011-05-04T11:51:29Z</dcterms:created>
  <dcterms:modified xsi:type="dcterms:W3CDTF">2011-05-05T08:07:04Z</dcterms:modified>
</cp:coreProperties>
</file>